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7"/>
  </p:notesMasterIdLst>
  <p:sldIdLst>
    <p:sldId id="256" r:id="rId2"/>
    <p:sldId id="440" r:id="rId3"/>
    <p:sldId id="445" r:id="rId4"/>
    <p:sldId id="429" r:id="rId5"/>
    <p:sldId id="441" r:id="rId6"/>
    <p:sldId id="446" r:id="rId7"/>
    <p:sldId id="452" r:id="rId8"/>
    <p:sldId id="447" r:id="rId9"/>
    <p:sldId id="444" r:id="rId10"/>
    <p:sldId id="448" r:id="rId11"/>
    <p:sldId id="449" r:id="rId12"/>
    <p:sldId id="450" r:id="rId13"/>
    <p:sldId id="451" r:id="rId14"/>
    <p:sldId id="453" r:id="rId15"/>
    <p:sldId id="349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Trebuchet MS" panose="020B0603020202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08">
          <p15:clr>
            <a:srgbClr val="A4A3A4"/>
          </p15:clr>
        </p15:guide>
        <p15:guide id="2" orient="horz" pos="531">
          <p15:clr>
            <a:srgbClr val="A4A3A4"/>
          </p15:clr>
        </p15:guide>
        <p15:guide id="3" pos="52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6" roundtripDataSignature="AMtx7mg36blUgQXDU7ple8mltpXpz/UUn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mira Tariq" initials="ST" lastIdx="3" clrIdx="0">
    <p:extLst>
      <p:ext uri="{19B8F6BF-5375-455C-9EA6-DF929625EA0E}">
        <p15:presenceInfo xmlns:p15="http://schemas.microsoft.com/office/powerpoint/2012/main" userId="Samira Tariq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A6A6A6"/>
    <a:srgbClr val="A00001"/>
    <a:srgbClr val="A40001"/>
    <a:srgbClr val="F88F01"/>
    <a:srgbClr val="92A000"/>
    <a:srgbClr val="A70001"/>
    <a:srgbClr val="212121"/>
    <a:srgbClr val="EB19C8"/>
    <a:srgbClr val="2079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32AA2C-D27D-4419-AF1A-19E52163CEF9}">
  <a:tblStyle styleId="{7C32AA2C-D27D-4419-AF1A-19E52163CEF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118" autoAdjust="0"/>
  </p:normalViewPr>
  <p:slideViewPr>
    <p:cSldViewPr snapToGrid="0">
      <p:cViewPr varScale="1">
        <p:scale>
          <a:sx n="94" d="100"/>
          <a:sy n="94" d="100"/>
        </p:scale>
        <p:origin x="696" y="90"/>
      </p:cViewPr>
      <p:guideLst>
        <p:guide orient="horz" pos="1008"/>
        <p:guide orient="horz" pos="531"/>
        <p:guide pos="52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6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77" Type="http://schemas.openxmlformats.org/officeDocument/2006/relationships/commentAuthors" Target="commentAuthors.xml"/><Relationship Id="rId8" Type="http://schemas.openxmlformats.org/officeDocument/2006/relationships/slide" Target="slides/slide7.xml"/><Relationship Id="rId8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6847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1293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2167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47663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84555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0035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8032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d4b92b8bd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d4b92b8bd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1937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/>
          </a:p>
        </p:txBody>
      </p:sp>
      <p:sp>
        <p:nvSpPr>
          <p:cNvPr id="55" name="Google Shape;55;p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 txBox="1"/>
          <p:nvPr/>
        </p:nvSpPr>
        <p:spPr>
          <a:xfrm>
            <a:off x="1049294" y="367209"/>
            <a:ext cx="6740611" cy="1308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700"/>
            </a:pPr>
            <a:r>
              <a:rPr lang="en-GB" sz="2800" b="1" dirty="0">
                <a:solidFill>
                  <a:schemeClr val="bg1"/>
                </a:solidFill>
                <a:ea typeface="Roboto"/>
              </a:rPr>
              <a:t>Case</a:t>
            </a:r>
            <a:r>
              <a:rPr lang="en-GB" sz="2800" b="1" dirty="0">
                <a:solidFill>
                  <a:schemeClr val="tx1"/>
                </a:solidFill>
                <a:ea typeface="Roboto"/>
              </a:rPr>
              <a:t> </a:t>
            </a:r>
            <a:r>
              <a:rPr lang="en-GB" sz="2800" b="1" dirty="0">
                <a:solidFill>
                  <a:schemeClr val="bg1"/>
                </a:solidFill>
                <a:ea typeface="Roboto"/>
              </a:rPr>
              <a:t>study on Second hand car price prediction</a:t>
            </a:r>
            <a:endParaRPr lang="en-GB" sz="2800" b="1" i="0" u="none" strike="noStrike" cap="none" dirty="0">
              <a:solidFill>
                <a:schemeClr val="bg1"/>
              </a:solidFill>
              <a:ea typeface="Roboto" panose="02000000000000000000" pitchFamily="2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lang="en-US" sz="1700" b="1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C9DA4B-9783-3DD4-F571-845499341222}"/>
              </a:ext>
            </a:extLst>
          </p:cNvPr>
          <p:cNvSpPr txBox="1"/>
          <p:nvPr/>
        </p:nvSpPr>
        <p:spPr>
          <a:xfrm>
            <a:off x="311700" y="3770690"/>
            <a:ext cx="42875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Under The Guidance  Of</a:t>
            </a: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GAURAV SINGH  </a:t>
            </a: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Senior Faculty Data Science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B3BEC4-F3D9-82A1-96BE-D77981355CDC}"/>
              </a:ext>
            </a:extLst>
          </p:cNvPr>
          <p:cNvSpPr txBox="1"/>
          <p:nvPr/>
        </p:nvSpPr>
        <p:spPr>
          <a:xfrm flipH="1">
            <a:off x="6062259" y="2929632"/>
            <a:ext cx="301062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Presented By:</a:t>
            </a:r>
          </a:p>
          <a:p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1.Revu </a:t>
            </a:r>
            <a:r>
              <a:rPr lang="en-GB" dirty="0" err="1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hari</a:t>
            </a:r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 babu</a:t>
            </a:r>
          </a:p>
          <a:p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2.Bala </a:t>
            </a:r>
            <a:r>
              <a:rPr lang="en-GB" dirty="0" err="1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kottireddy</a:t>
            </a:r>
            <a:endParaRPr lang="en-GB" dirty="0">
              <a:solidFill>
                <a:schemeClr val="bg1"/>
              </a:solidFill>
              <a:latin typeface="Trebuchet MS" panose="020B0603020202020204" pitchFamily="34" charset="0"/>
              <a:ea typeface="Roboto" panose="02000000000000000000" pitchFamily="2" charset="0"/>
            </a:endParaRPr>
          </a:p>
          <a:p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3.Krishnamsetty </a:t>
            </a:r>
            <a:r>
              <a:rPr lang="en-GB" dirty="0" err="1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gamya</a:t>
            </a:r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sri</a:t>
            </a:r>
            <a:endParaRPr lang="en-GB" dirty="0">
              <a:solidFill>
                <a:schemeClr val="bg1"/>
              </a:solidFill>
              <a:latin typeface="Trebuchet MS" panose="020B0603020202020204" pitchFamily="34" charset="0"/>
              <a:ea typeface="Roboto" panose="02000000000000000000" pitchFamily="2" charset="0"/>
            </a:endParaRPr>
          </a:p>
          <a:p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4.Padala </a:t>
            </a:r>
            <a:r>
              <a:rPr lang="en-GB" dirty="0" err="1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subrahmanyam</a:t>
            </a:r>
            <a:endParaRPr lang="en-GB" dirty="0">
              <a:solidFill>
                <a:schemeClr val="bg1"/>
              </a:solidFill>
              <a:latin typeface="Trebuchet MS" panose="020B0603020202020204" pitchFamily="34" charset="0"/>
              <a:ea typeface="Roboto" panose="02000000000000000000" pitchFamily="2" charset="0"/>
            </a:endParaRPr>
          </a:p>
          <a:p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5.Satish</a:t>
            </a:r>
          </a:p>
          <a:p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6.Madasu </a:t>
            </a:r>
            <a:r>
              <a:rPr lang="en-GB" dirty="0" err="1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vinay</a:t>
            </a:r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kumar</a:t>
            </a:r>
            <a:endParaRPr lang="en-GB" dirty="0">
              <a:solidFill>
                <a:schemeClr val="bg1"/>
              </a:solidFill>
              <a:latin typeface="Trebuchet MS" panose="020B0603020202020204" pitchFamily="34" charset="0"/>
              <a:ea typeface="Roboto" panose="02000000000000000000" pitchFamily="2" charset="0"/>
            </a:endParaRPr>
          </a:p>
          <a:p>
            <a:r>
              <a:rPr lang="en-GB" dirty="0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7.M </a:t>
            </a:r>
            <a:r>
              <a:rPr lang="en-GB" dirty="0" err="1">
                <a:solidFill>
                  <a:schemeClr val="bg1"/>
                </a:solidFill>
                <a:latin typeface="Trebuchet MS" panose="020B0603020202020204" pitchFamily="34" charset="0"/>
                <a:ea typeface="Roboto" panose="02000000000000000000" pitchFamily="2" charset="0"/>
              </a:rPr>
              <a:t>mohan</a:t>
            </a:r>
            <a:endParaRPr lang="en-GB" dirty="0">
              <a:solidFill>
                <a:schemeClr val="bg1"/>
              </a:solidFill>
              <a:latin typeface="Trebuchet MS" panose="020B0603020202020204" pitchFamily="34" charset="0"/>
              <a:ea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C9467-6512-9210-B011-41BDF131D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" name="Google Shape;114;p41">
            <a:extLst>
              <a:ext uri="{FF2B5EF4-FFF2-40B4-BE49-F238E27FC236}">
                <a16:creationId xmlns:a16="http://schemas.microsoft.com/office/drawing/2014/main" id="{41E97B19-2D9E-2348-7CA8-98EF76A3BFA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"/>
            <a:ext cx="9143998" cy="51434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" name="Google Shape;115;p41">
            <a:extLst>
              <a:ext uri="{FF2B5EF4-FFF2-40B4-BE49-F238E27FC236}">
                <a16:creationId xmlns:a16="http://schemas.microsoft.com/office/drawing/2014/main" id="{9D75DE68-D2C0-947A-CEDB-371D63E0EEB9}"/>
              </a:ext>
            </a:extLst>
          </p:cNvPr>
          <p:cNvSpPr txBox="1"/>
          <p:nvPr/>
        </p:nvSpPr>
        <p:spPr>
          <a:xfrm>
            <a:off x="406400" y="3898900"/>
            <a:ext cx="3575367" cy="4616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just">
              <a:lnSpc>
                <a:spcPct val="150000"/>
              </a:lnSpc>
              <a:buSzPts val="2800"/>
              <a:buFont typeface="Wingdings"/>
              <a:buChar char="ü"/>
            </a:pP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Test Drive cars have  more selling price</a:t>
            </a:r>
          </a:p>
        </p:txBody>
      </p:sp>
      <p:sp>
        <p:nvSpPr>
          <p:cNvPr id="9" name="Google Shape;115;p41">
            <a:extLst>
              <a:ext uri="{FF2B5EF4-FFF2-40B4-BE49-F238E27FC236}">
                <a16:creationId xmlns:a16="http://schemas.microsoft.com/office/drawing/2014/main" id="{BBE269D0-63C1-80D8-E019-42856C6D14EB}"/>
              </a:ext>
            </a:extLst>
          </p:cNvPr>
          <p:cNvSpPr txBox="1"/>
          <p:nvPr/>
        </p:nvSpPr>
        <p:spPr>
          <a:xfrm>
            <a:off x="4775199" y="3828796"/>
            <a:ext cx="3575367" cy="10156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just">
              <a:lnSpc>
                <a:spcPct val="150000"/>
              </a:lnSpc>
              <a:buSzPts val="2800"/>
              <a:buFont typeface="Wingdings"/>
              <a:buChar char="ü"/>
            </a:pP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Automatic transmission cars have more selling price compare to manual transmission cars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0837590-8AE0-35A5-2A9D-9443A06620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07" y="602550"/>
            <a:ext cx="3547660" cy="24581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28CE4B4-B75C-ACB1-140A-A3AFF41B29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3184" y="602550"/>
            <a:ext cx="3431308" cy="24202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96421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0CBE7-C4B5-D93C-0977-7969E1298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" name="Google Shape;114;p41">
            <a:extLst>
              <a:ext uri="{FF2B5EF4-FFF2-40B4-BE49-F238E27FC236}">
                <a16:creationId xmlns:a16="http://schemas.microsoft.com/office/drawing/2014/main" id="{8CED4442-B4AC-8D74-0124-61ACA63FE90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"/>
            <a:ext cx="9143998" cy="51434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7" name="Google Shape;115;p41">
            <a:extLst>
              <a:ext uri="{FF2B5EF4-FFF2-40B4-BE49-F238E27FC236}">
                <a16:creationId xmlns:a16="http://schemas.microsoft.com/office/drawing/2014/main" id="{705B8101-95ED-BE02-6712-8CF518CA7AA0}"/>
              </a:ext>
            </a:extLst>
          </p:cNvPr>
          <p:cNvSpPr txBox="1"/>
          <p:nvPr/>
        </p:nvSpPr>
        <p:spPr>
          <a:xfrm>
            <a:off x="406400" y="3898900"/>
            <a:ext cx="3575367" cy="7386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just">
              <a:lnSpc>
                <a:spcPct val="150000"/>
              </a:lnSpc>
              <a:buSzPts val="2800"/>
              <a:buFont typeface="Wingdings"/>
              <a:buChar char="ü"/>
            </a:pP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The cars sold by dealer have more selling price</a:t>
            </a:r>
          </a:p>
        </p:txBody>
      </p:sp>
      <p:sp>
        <p:nvSpPr>
          <p:cNvPr id="8" name="Google Shape;115;p41">
            <a:extLst>
              <a:ext uri="{FF2B5EF4-FFF2-40B4-BE49-F238E27FC236}">
                <a16:creationId xmlns:a16="http://schemas.microsoft.com/office/drawing/2014/main" id="{E781C3BF-D92A-5B00-7FBE-C772138389DD}"/>
              </a:ext>
            </a:extLst>
          </p:cNvPr>
          <p:cNvSpPr txBox="1"/>
          <p:nvPr/>
        </p:nvSpPr>
        <p:spPr>
          <a:xfrm>
            <a:off x="4923922" y="3850608"/>
            <a:ext cx="3575367" cy="7386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just">
              <a:lnSpc>
                <a:spcPct val="150000"/>
              </a:lnSpc>
              <a:buSzPts val="2800"/>
              <a:buFont typeface="Wingdings"/>
              <a:buChar char="ü"/>
            </a:pP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The diesel type fuel cars have more selling price compare to other type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4CA888-880A-E445-3D9A-C9F260657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779" y="505967"/>
            <a:ext cx="3530608" cy="22727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460EA4-9442-70AA-8A50-FDC21A33F3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922" y="505967"/>
            <a:ext cx="3623945" cy="23226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83639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6AFA8-086A-8248-8217-569BD396A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" name="Google Shape;114;p41">
            <a:extLst>
              <a:ext uri="{FF2B5EF4-FFF2-40B4-BE49-F238E27FC236}">
                <a16:creationId xmlns:a16="http://schemas.microsoft.com/office/drawing/2014/main" id="{7C49F155-DD63-F8F4-BA3C-828398C9CF7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" y="213862"/>
            <a:ext cx="9143998" cy="51434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6" name="Arrow: Chevron 4">
            <a:extLst>
              <a:ext uri="{FF2B5EF4-FFF2-40B4-BE49-F238E27FC236}">
                <a16:creationId xmlns:a16="http://schemas.microsoft.com/office/drawing/2014/main" id="{361D761A-53ED-D1BF-45D5-CAB7080A0459}"/>
              </a:ext>
            </a:extLst>
          </p:cNvPr>
          <p:cNvSpPr/>
          <p:nvPr/>
        </p:nvSpPr>
        <p:spPr>
          <a:xfrm>
            <a:off x="304800" y="348550"/>
            <a:ext cx="3505200" cy="709972"/>
          </a:xfrm>
          <a:prstGeom prst="chevron">
            <a:avLst/>
          </a:prstGeom>
          <a:solidFill>
            <a:schemeClr val="bg1">
              <a:lumMod val="95000"/>
              <a:alpha val="30000"/>
            </a:schemeClr>
          </a:solidFill>
          <a:ln w="952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 Creation </a:t>
            </a:r>
            <a:endParaRPr lang="en-IN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: Rounded Corners 8">
            <a:extLst>
              <a:ext uri="{FF2B5EF4-FFF2-40B4-BE49-F238E27FC236}">
                <a16:creationId xmlns:a16="http://schemas.microsoft.com/office/drawing/2014/main" id="{234EA6BB-D92C-5AA7-4F21-3381ED5636EC}"/>
              </a:ext>
            </a:extLst>
          </p:cNvPr>
          <p:cNvSpPr/>
          <p:nvPr/>
        </p:nvSpPr>
        <p:spPr>
          <a:xfrm>
            <a:off x="304800" y="1439323"/>
            <a:ext cx="6553250" cy="1346289"/>
          </a:xfrm>
          <a:prstGeom prst="roundRect">
            <a:avLst>
              <a:gd name="adj" fmla="val 4519"/>
            </a:avLst>
          </a:prstGeom>
          <a:noFill/>
          <a:ln w="63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9705" indent="-179705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Firstly we split the data into two as training data and testing data to know the working of algorithm</a:t>
            </a:r>
          </a:p>
          <a:p>
            <a:pPr marL="179705" indent="-179705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9705" indent="-179705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Then we train the data with the required algorithm based on the target</a:t>
            </a:r>
          </a:p>
          <a:p>
            <a:pPr>
              <a:buClr>
                <a:schemeClr val="bg1"/>
              </a:buClr>
            </a:pPr>
            <a:endParaRPr lang="en-US" sz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C59A42-CD68-D15F-4D8D-EC587FB92A9D}"/>
              </a:ext>
            </a:extLst>
          </p:cNvPr>
          <p:cNvSpPr txBox="1"/>
          <p:nvPr/>
        </p:nvSpPr>
        <p:spPr>
          <a:xfrm>
            <a:off x="226695" y="3007663"/>
            <a:ext cx="41185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IN" sz="1800" u="sng" dirty="0">
                <a:solidFill>
                  <a:schemeClr val="bg1"/>
                </a:solidFill>
              </a:rPr>
              <a:t> </a:t>
            </a:r>
            <a:r>
              <a:rPr lang="en-IN" sz="2000" u="sng" dirty="0">
                <a:solidFill>
                  <a:schemeClr val="bg1"/>
                </a:solidFill>
              </a:rPr>
              <a:t>ALGORITHM USED:</a:t>
            </a:r>
          </a:p>
          <a:p>
            <a:endParaRPr lang="en-IN" sz="1800" u="sng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C978B6-BE6D-C1C9-4DB6-C9DC159A8B1F}"/>
              </a:ext>
            </a:extLst>
          </p:cNvPr>
          <p:cNvSpPr txBox="1"/>
          <p:nvPr/>
        </p:nvSpPr>
        <p:spPr>
          <a:xfrm>
            <a:off x="490250" y="3537879"/>
            <a:ext cx="800351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Algorithm used :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Linear regression is used .</a:t>
            </a:r>
            <a:endParaRPr lang="en-IN" dirty="0"/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/>
              <a:t> </a:t>
            </a:r>
            <a:r>
              <a:rPr lang="en-US" sz="1400" dirty="0">
                <a:solidFill>
                  <a:schemeClr val="bg1"/>
                </a:solidFill>
              </a:rPr>
              <a:t>Why we use this algorithm ?</a:t>
            </a:r>
          </a:p>
          <a:p>
            <a:pPr>
              <a:buClr>
                <a:schemeClr val="bg1"/>
              </a:buClr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1"/>
                </a:solidFill>
              </a:rPr>
              <a:t>  From the business problem we see that the variables are the continuous </a:t>
            </a:r>
            <a:r>
              <a:rPr lang="en-US" sz="1400" dirty="0" err="1">
                <a:solidFill>
                  <a:schemeClr val="bg1"/>
                </a:solidFill>
              </a:rPr>
              <a:t>varibles</a:t>
            </a:r>
            <a:r>
              <a:rPr lang="en-US" sz="14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40205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BF4E9-36FB-EA20-36B2-F2A02A40B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" name="Google Shape;114;p41">
            <a:extLst>
              <a:ext uri="{FF2B5EF4-FFF2-40B4-BE49-F238E27FC236}">
                <a16:creationId xmlns:a16="http://schemas.microsoft.com/office/drawing/2014/main" id="{0358B5BF-FD35-EEA1-DC8A-1D2DE6988B0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56D9A89-E75C-B223-1101-AA8DA615CE56}"/>
              </a:ext>
            </a:extLst>
          </p:cNvPr>
          <p:cNvSpPr txBox="1">
            <a:spLocks/>
          </p:cNvSpPr>
          <p:nvPr/>
        </p:nvSpPr>
        <p:spPr>
          <a:xfrm>
            <a:off x="176784" y="367980"/>
            <a:ext cx="8002628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u="sng" dirty="0">
                <a:solidFill>
                  <a:schemeClr val="bg1"/>
                </a:solidFill>
              </a:rPr>
              <a:t>Model building and evaluation </a:t>
            </a:r>
            <a:r>
              <a:rPr lang="en-US" sz="2800" dirty="0">
                <a:solidFill>
                  <a:schemeClr val="bg1"/>
                </a:solidFill>
              </a:rPr>
              <a:t>: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A05CBC-839A-37CF-FB8D-47147F672383}"/>
              </a:ext>
            </a:extLst>
          </p:cNvPr>
          <p:cNvSpPr txBox="1"/>
          <p:nvPr/>
        </p:nvSpPr>
        <p:spPr>
          <a:xfrm>
            <a:off x="490250" y="1464419"/>
            <a:ext cx="730247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1"/>
                </a:solidFill>
              </a:rPr>
              <a:t>After completing all the pre processing steps we would be able to build the model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1"/>
                </a:solidFill>
              </a:rPr>
              <a:t>For building the model firstly we divided the dataset into 80% for training and 20% for testing the model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1"/>
                </a:solidFill>
              </a:rPr>
              <a:t>After that we choose our algorithm from the </a:t>
            </a:r>
            <a:r>
              <a:rPr lang="en-US" sz="1600" dirty="0" err="1">
                <a:solidFill>
                  <a:schemeClr val="bg1"/>
                </a:solidFill>
              </a:rPr>
              <a:t>sklearn</a:t>
            </a: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1"/>
                </a:solidFill>
              </a:rPr>
              <a:t>Later  we fit training data to our model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bg1"/>
                </a:solidFill>
              </a:rPr>
              <a:t>Finally we test the data 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034399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FD1CD-707D-B3BF-0DDE-731EE6D4F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" name="Google Shape;114;p41">
            <a:extLst>
              <a:ext uri="{FF2B5EF4-FFF2-40B4-BE49-F238E27FC236}">
                <a16:creationId xmlns:a16="http://schemas.microsoft.com/office/drawing/2014/main" id="{418C3F48-DCE0-D9CA-F40E-BB75FDFCF4D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7EE95A-F3CB-E111-18C9-040AEB7E7E24}"/>
              </a:ext>
            </a:extLst>
          </p:cNvPr>
          <p:cNvSpPr txBox="1"/>
          <p:nvPr/>
        </p:nvSpPr>
        <p:spPr>
          <a:xfrm flipH="1">
            <a:off x="264159" y="271825"/>
            <a:ext cx="5590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Slope values of features are 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5749F5-DA84-FB7E-3C12-C698559D3BDF}"/>
              </a:ext>
            </a:extLst>
          </p:cNvPr>
          <p:cNvSpPr txBox="1"/>
          <p:nvPr/>
        </p:nvSpPr>
        <p:spPr>
          <a:xfrm flipH="1">
            <a:off x="670560" y="856976"/>
            <a:ext cx="55906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selling_price</a:t>
            </a:r>
            <a:r>
              <a:rPr lang="en-IN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 : -9.27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km_driven</a:t>
            </a:r>
            <a:r>
              <a:rPr lang="en-IN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: -6.94</a:t>
            </a:r>
            <a:endParaRPr lang="en-IN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Fuel  :  -6.70</a:t>
            </a:r>
            <a:endParaRPr lang="en-IN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seller_type</a:t>
            </a:r>
            <a:r>
              <a:rPr lang="en-IN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: 2.28</a:t>
            </a:r>
            <a:endParaRPr lang="en-IN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transmission</a:t>
            </a:r>
            <a:r>
              <a:rPr lang="en-IN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: -2.03</a:t>
            </a:r>
            <a:endParaRPr lang="en-IN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owner</a:t>
            </a:r>
            <a:r>
              <a:rPr lang="en-IN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: -1.65</a:t>
            </a:r>
            <a:endParaRPr lang="en-IN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Seats : 7.75</a:t>
            </a:r>
            <a:endParaRPr lang="en-IN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mileage_in_kmpl</a:t>
            </a:r>
            <a:r>
              <a:rPr lang="en-IN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: 1.55</a:t>
            </a:r>
            <a:endParaRPr lang="en-IN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engine_capacity_cc</a:t>
            </a:r>
            <a:r>
              <a:rPr lang="en-IN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: 4.94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max_power_bhp</a:t>
            </a:r>
            <a:r>
              <a:rPr lang="en-IN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:-3.34</a:t>
            </a:r>
            <a:endParaRPr lang="en-IN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3A1922-7A79-6428-40D9-E8A76669B2A5}"/>
              </a:ext>
            </a:extLst>
          </p:cNvPr>
          <p:cNvSpPr txBox="1"/>
          <p:nvPr/>
        </p:nvSpPr>
        <p:spPr>
          <a:xfrm flipH="1">
            <a:off x="264159" y="3163139"/>
            <a:ext cx="5590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Errors  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6DF025-C12B-48B3-3CD7-6A01373FEC4C}"/>
              </a:ext>
            </a:extLst>
          </p:cNvPr>
          <p:cNvSpPr txBox="1"/>
          <p:nvPr/>
        </p:nvSpPr>
        <p:spPr>
          <a:xfrm>
            <a:off x="670560" y="3734229"/>
            <a:ext cx="39827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Mean absolute error :128742.8</a:t>
            </a:r>
          </a:p>
          <a:p>
            <a:r>
              <a:rPr lang="en-IN" dirty="0">
                <a:solidFill>
                  <a:schemeClr val="bg1"/>
                </a:solidFill>
              </a:rPr>
              <a:t>Mean square error :31706046368.7</a:t>
            </a:r>
          </a:p>
          <a:p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C09C94-7DED-1E15-A124-B8FD48EB9C57}"/>
              </a:ext>
            </a:extLst>
          </p:cNvPr>
          <p:cNvSpPr txBox="1"/>
          <p:nvPr/>
        </p:nvSpPr>
        <p:spPr>
          <a:xfrm>
            <a:off x="396240" y="4510547"/>
            <a:ext cx="2001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Accuracy : 0.75</a:t>
            </a:r>
          </a:p>
        </p:txBody>
      </p:sp>
    </p:spTree>
    <p:extLst>
      <p:ext uri="{BB962C8B-B14F-4D97-AF65-F5344CB8AC3E}">
        <p14:creationId xmlns:p14="http://schemas.microsoft.com/office/powerpoint/2010/main" val="1604745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endParaRPr/>
          </a:p>
        </p:txBody>
      </p:sp>
      <p:sp>
        <p:nvSpPr>
          <p:cNvPr id="720" name="Google Shape;720;p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/>
          </a:p>
        </p:txBody>
      </p:sp>
      <p:pic>
        <p:nvPicPr>
          <p:cNvPr id="721" name="Google Shape;72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14965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1"/>
          <p:cNvSpPr txBox="1"/>
          <p:nvPr/>
        </p:nvSpPr>
        <p:spPr>
          <a:xfrm>
            <a:off x="716400" y="420919"/>
            <a:ext cx="81876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2800"/>
            </a:pPr>
            <a:r>
              <a:rPr lang="en-US"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Business Objective, Understanding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8933ED-1D6E-4D48-8F73-1243F599F5B1}"/>
              </a:ext>
            </a:extLst>
          </p:cNvPr>
          <p:cNvSpPr/>
          <p:nvPr/>
        </p:nvSpPr>
        <p:spPr>
          <a:xfrm>
            <a:off x="827903" y="1248029"/>
            <a:ext cx="3700848" cy="1878227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262817-2142-47FB-8031-439879485058}"/>
              </a:ext>
            </a:extLst>
          </p:cNvPr>
          <p:cNvSpPr/>
          <p:nvPr/>
        </p:nvSpPr>
        <p:spPr>
          <a:xfrm>
            <a:off x="4810200" y="1248028"/>
            <a:ext cx="3700848" cy="1878227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1A9484-7951-4C25-A6B0-FD92A864700B}"/>
              </a:ext>
            </a:extLst>
          </p:cNvPr>
          <p:cNvSpPr/>
          <p:nvPr/>
        </p:nvSpPr>
        <p:spPr>
          <a:xfrm>
            <a:off x="827903" y="980298"/>
            <a:ext cx="1902940" cy="267730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Business Objective</a:t>
            </a:r>
            <a:endParaRPr lang="en-IN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7E88BB-0E47-4B43-91CA-1B2267338D3A}"/>
              </a:ext>
            </a:extLst>
          </p:cNvPr>
          <p:cNvSpPr/>
          <p:nvPr/>
        </p:nvSpPr>
        <p:spPr>
          <a:xfrm>
            <a:off x="4810200" y="980298"/>
            <a:ext cx="1902940" cy="267730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Understanding</a:t>
            </a:r>
            <a:endParaRPr lang="en-IN" b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072C4C-8156-4388-B385-759A9FAC9D99}"/>
              </a:ext>
            </a:extLst>
          </p:cNvPr>
          <p:cNvSpPr/>
          <p:nvPr/>
        </p:nvSpPr>
        <p:spPr>
          <a:xfrm>
            <a:off x="827902" y="3539103"/>
            <a:ext cx="7683145" cy="1166232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7689CB-8221-438B-BA35-67405DDEB894}"/>
              </a:ext>
            </a:extLst>
          </p:cNvPr>
          <p:cNvSpPr/>
          <p:nvPr/>
        </p:nvSpPr>
        <p:spPr>
          <a:xfrm>
            <a:off x="827903" y="3267539"/>
            <a:ext cx="1902940" cy="267730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Approach</a:t>
            </a:r>
            <a:endParaRPr lang="en-IN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ECEF7B-5ABA-4188-B65E-044847CC86E9}"/>
              </a:ext>
            </a:extLst>
          </p:cNvPr>
          <p:cNvSpPr/>
          <p:nvPr/>
        </p:nvSpPr>
        <p:spPr>
          <a:xfrm>
            <a:off x="827902" y="984132"/>
            <a:ext cx="1902940" cy="26773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3175">
            <a:solidFill>
              <a:schemeClr val="bg1">
                <a:lumMod val="95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Business Objective</a:t>
            </a:r>
            <a:endParaRPr lang="en-IN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4F52E1-C00F-4A4B-9A93-530858D86718}"/>
              </a:ext>
            </a:extLst>
          </p:cNvPr>
          <p:cNvSpPr/>
          <p:nvPr/>
        </p:nvSpPr>
        <p:spPr>
          <a:xfrm>
            <a:off x="4810199" y="984132"/>
            <a:ext cx="1902940" cy="26773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3175">
            <a:solidFill>
              <a:schemeClr val="bg1">
                <a:lumMod val="95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Understanding</a:t>
            </a:r>
            <a:endParaRPr lang="en-IN" b="1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B95769-BAE1-4B7D-8AF4-A72951661A0C}"/>
              </a:ext>
            </a:extLst>
          </p:cNvPr>
          <p:cNvSpPr/>
          <p:nvPr/>
        </p:nvSpPr>
        <p:spPr>
          <a:xfrm>
            <a:off x="827902" y="3271373"/>
            <a:ext cx="1902940" cy="267730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3175">
            <a:solidFill>
              <a:schemeClr val="bg1">
                <a:lumMod val="95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Approach</a:t>
            </a:r>
            <a:endParaRPr lang="en-IN" b="1" dirty="0"/>
          </a:p>
        </p:txBody>
      </p:sp>
      <p:pic>
        <p:nvPicPr>
          <p:cNvPr id="14" name="Google Shape;114;p41">
            <a:extLst>
              <a:ext uri="{FF2B5EF4-FFF2-40B4-BE49-F238E27FC236}">
                <a16:creationId xmlns:a16="http://schemas.microsoft.com/office/drawing/2014/main" id="{5B5EBAD2-6A4C-4ED6-BA0F-E7D297D30B7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35CFCA-3B20-001B-A76C-48CCB9C47EBB}"/>
              </a:ext>
            </a:extLst>
          </p:cNvPr>
          <p:cNvSpPr txBox="1"/>
          <p:nvPr/>
        </p:nvSpPr>
        <p:spPr>
          <a:xfrm>
            <a:off x="1347952" y="99355"/>
            <a:ext cx="7163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SzPts val="2800"/>
            </a:pPr>
            <a:r>
              <a:rPr lang="en-US" sz="2400" dirty="0">
                <a:solidFill>
                  <a:srgbClr val="FFFFFF"/>
                </a:solidFill>
                <a:latin typeface="+mj-lt"/>
                <a:ea typeface="Roboto"/>
                <a:cs typeface="Times New Roman" panose="02020603050405020304" pitchFamily="18" charset="0"/>
                <a:sym typeface="Roboto"/>
              </a:rPr>
              <a:t>Business </a:t>
            </a:r>
            <a:r>
              <a:rPr lang="en-US" sz="2400" dirty="0">
                <a:solidFill>
                  <a:srgbClr val="FFFFFF"/>
                </a:solidFill>
                <a:latin typeface="+mj-lt"/>
                <a:ea typeface="Roboto" panose="02000000000000000000" pitchFamily="2" charset="0"/>
                <a:cs typeface="Times New Roman" panose="02020603050405020304" pitchFamily="18" charset="0"/>
                <a:sym typeface="Roboto"/>
              </a:rPr>
              <a:t>Objective</a:t>
            </a:r>
            <a:r>
              <a:rPr lang="en-US" sz="2400" dirty="0">
                <a:solidFill>
                  <a:srgbClr val="FFFFFF"/>
                </a:solidFill>
                <a:latin typeface="+mj-lt"/>
                <a:ea typeface="Roboto"/>
                <a:cs typeface="Times New Roman" panose="02020603050405020304" pitchFamily="18" charset="0"/>
                <a:sym typeface="Roboto"/>
              </a:rPr>
              <a:t>, Understanding And Approach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5CEB78-63C8-A5BE-69F8-214726559CA9}"/>
              </a:ext>
            </a:extLst>
          </p:cNvPr>
          <p:cNvSpPr txBox="1"/>
          <p:nvPr/>
        </p:nvSpPr>
        <p:spPr>
          <a:xfrm>
            <a:off x="279250" y="752589"/>
            <a:ext cx="273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Roboto"/>
                <a:ea typeface="Roboto"/>
                <a:cs typeface="Times New Roman"/>
              </a:rPr>
              <a:t>Business objective 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931D89-671A-63B7-300D-9621C1BC3CEE}"/>
              </a:ext>
            </a:extLst>
          </p:cNvPr>
          <p:cNvSpPr txBox="1"/>
          <p:nvPr/>
        </p:nvSpPr>
        <p:spPr>
          <a:xfrm>
            <a:off x="637178" y="1190754"/>
            <a:ext cx="7782922" cy="1025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/>
              <a:buChar char="q"/>
            </a:pPr>
            <a:r>
              <a:rPr lang="en-GB" dirty="0">
                <a:solidFill>
                  <a:schemeClr val="bg1"/>
                </a:solidFill>
                <a:latin typeface="Roboto"/>
              </a:rPr>
              <a:t>The business objective is to analyse the given data provided by the client  and </a:t>
            </a:r>
            <a:r>
              <a:rPr lang="en-US" dirty="0">
                <a:solidFill>
                  <a:schemeClr val="bg1"/>
                </a:solidFill>
                <a:latin typeface="Roboto"/>
              </a:rPr>
              <a:t>to design a linear regression trading algorithm to predict the best price of a used car based on its current condition.</a:t>
            </a:r>
            <a:endParaRPr lang="en-GB" dirty="0">
              <a:solidFill>
                <a:schemeClr val="bg1"/>
              </a:solidFill>
              <a:latin typeface="Roboto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EED49A-5195-08F8-40EA-8A19FBD2CAD2}"/>
              </a:ext>
            </a:extLst>
          </p:cNvPr>
          <p:cNvSpPr txBox="1"/>
          <p:nvPr/>
        </p:nvSpPr>
        <p:spPr>
          <a:xfrm>
            <a:off x="279250" y="2285580"/>
            <a:ext cx="3481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Roboto"/>
                <a:ea typeface="+mn-lt"/>
                <a:cs typeface="+mn-lt"/>
              </a:rPr>
              <a:t>Understanding of the problem</a:t>
            </a:r>
            <a:endParaRPr lang="en-US" sz="1800" dirty="0">
              <a:solidFill>
                <a:schemeClr val="bg1"/>
              </a:solidFill>
              <a:latin typeface="Roboto"/>
              <a:ea typeface="Roboto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931ADD-1678-8EA2-EC59-2B0283A322C0}"/>
              </a:ext>
            </a:extLst>
          </p:cNvPr>
          <p:cNvSpPr txBox="1"/>
          <p:nvPr/>
        </p:nvSpPr>
        <p:spPr>
          <a:xfrm flipH="1">
            <a:off x="632952" y="2706670"/>
            <a:ext cx="7683145" cy="705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Wingdings"/>
              <a:buChar char="q"/>
            </a:pPr>
            <a:r>
              <a:rPr lang="en-GB" sz="1200" dirty="0">
                <a:solidFill>
                  <a:schemeClr val="bg1"/>
                </a:solidFill>
                <a:latin typeface="Roboto"/>
              </a:rPr>
              <a:t> 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We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have been </a:t>
            </a:r>
            <a:r>
              <a:rPr lang="en-US" dirty="0">
                <a:solidFill>
                  <a:schemeClr val="bg1"/>
                </a:solidFill>
                <a:effectLst/>
                <a:latin typeface="Roboto" panose="020B0604020202020204" pitchFamily="2" charset="0"/>
                <a:ea typeface="Roboto" panose="020B0604020202020204" pitchFamily="2" charset="0"/>
              </a:rPr>
              <a:t>assigned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the task to build 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for the company 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 Linear Regression 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achine 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earning model which will 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assess the reselling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value of a used car based on different 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DC2F7C-06AD-0A0E-2CA0-D1D896D07FD9}"/>
              </a:ext>
            </a:extLst>
          </p:cNvPr>
          <p:cNvSpPr txBox="1"/>
          <p:nvPr/>
        </p:nvSpPr>
        <p:spPr>
          <a:xfrm>
            <a:off x="279250" y="3578785"/>
            <a:ext cx="219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Approach</a:t>
            </a:r>
            <a:endParaRPr lang="en-IN" sz="18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34B884-A3F5-4917-70FB-0FF4F57B02AA}"/>
              </a:ext>
            </a:extLst>
          </p:cNvPr>
          <p:cNvSpPr txBox="1"/>
          <p:nvPr/>
        </p:nvSpPr>
        <p:spPr>
          <a:xfrm flipH="1">
            <a:off x="716400" y="3912500"/>
            <a:ext cx="7170076" cy="131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Wingdings"/>
              <a:buChar char="q"/>
            </a:pPr>
            <a:r>
              <a:rPr lang="en-GB" sz="1200" dirty="0">
                <a:solidFill>
                  <a:schemeClr val="bg1"/>
                </a:solidFill>
                <a:latin typeface="Roboto"/>
              </a:rPr>
              <a:t> 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We have to clean the given data set .</a:t>
            </a:r>
          </a:p>
          <a:p>
            <a:pPr marL="171450" indent="-171450" algn="just">
              <a:lnSpc>
                <a:spcPct val="150000"/>
              </a:lnSpc>
              <a:buFont typeface="Wingdings"/>
              <a:buChar char="q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We have to do the feature engineering .</a:t>
            </a:r>
          </a:p>
          <a:p>
            <a:pPr marL="171450" indent="-171450" algn="just">
              <a:lnSpc>
                <a:spcPct val="150000"/>
              </a:lnSpc>
              <a:buFont typeface="Wingdings"/>
              <a:buChar char="q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We have to do the 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model’s performance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Wingdings"/>
              <a:buChar char="q"/>
            </a:pPr>
            <a:endParaRPr lang="en-US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386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18168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1"/>
          <p:cNvSpPr txBox="1"/>
          <p:nvPr/>
        </p:nvSpPr>
        <p:spPr>
          <a:xfrm>
            <a:off x="1950840" y="-28526"/>
            <a:ext cx="81876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2800"/>
            </a:pP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Extended</a:t>
            </a:r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Data Dictionary (EDD)</a:t>
            </a:r>
          </a:p>
        </p:txBody>
      </p:sp>
      <p:graphicFrame>
        <p:nvGraphicFramePr>
          <p:cNvPr id="15" name="Table 3">
            <a:extLst>
              <a:ext uri="{FF2B5EF4-FFF2-40B4-BE49-F238E27FC236}">
                <a16:creationId xmlns:a16="http://schemas.microsoft.com/office/drawing/2014/main" id="{24E45D5A-B351-0632-FEB6-624EF3E6EE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41321"/>
              </p:ext>
            </p:extLst>
          </p:nvPr>
        </p:nvGraphicFramePr>
        <p:xfrm>
          <a:off x="181608" y="586997"/>
          <a:ext cx="8780783" cy="4574670"/>
        </p:xfrm>
        <a:graphic>
          <a:graphicData uri="http://schemas.openxmlformats.org/drawingml/2006/table">
            <a:tbl>
              <a:tblPr firstRow="1" bandRow="1">
                <a:tableStyleId>{7C32AA2C-D27D-4419-AF1A-19E52163CEF9}</a:tableStyleId>
              </a:tblPr>
              <a:tblGrid>
                <a:gridCol w="1322072">
                  <a:extLst>
                    <a:ext uri="{9D8B030D-6E8A-4147-A177-3AD203B41FA5}">
                      <a16:colId xmlns:a16="http://schemas.microsoft.com/office/drawing/2014/main" val="1078273468"/>
                    </a:ext>
                  </a:extLst>
                </a:gridCol>
                <a:gridCol w="646428">
                  <a:extLst>
                    <a:ext uri="{9D8B030D-6E8A-4147-A177-3AD203B41FA5}">
                      <a16:colId xmlns:a16="http://schemas.microsoft.com/office/drawing/2014/main" val="2906552602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1440304205"/>
                    </a:ext>
                  </a:extLst>
                </a:gridCol>
                <a:gridCol w="626112">
                  <a:extLst>
                    <a:ext uri="{9D8B030D-6E8A-4147-A177-3AD203B41FA5}">
                      <a16:colId xmlns:a16="http://schemas.microsoft.com/office/drawing/2014/main" val="3380243443"/>
                    </a:ext>
                  </a:extLst>
                </a:gridCol>
                <a:gridCol w="720088">
                  <a:extLst>
                    <a:ext uri="{9D8B030D-6E8A-4147-A177-3AD203B41FA5}">
                      <a16:colId xmlns:a16="http://schemas.microsoft.com/office/drawing/2014/main" val="4206101191"/>
                    </a:ext>
                  </a:extLst>
                </a:gridCol>
                <a:gridCol w="622300">
                  <a:extLst>
                    <a:ext uri="{9D8B030D-6E8A-4147-A177-3AD203B41FA5}">
                      <a16:colId xmlns:a16="http://schemas.microsoft.com/office/drawing/2014/main" val="1732755569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1749378874"/>
                    </a:ext>
                  </a:extLst>
                </a:gridCol>
                <a:gridCol w="660400">
                  <a:extLst>
                    <a:ext uri="{9D8B030D-6E8A-4147-A177-3AD203B41FA5}">
                      <a16:colId xmlns:a16="http://schemas.microsoft.com/office/drawing/2014/main" val="195070872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577681371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276552384"/>
                    </a:ext>
                  </a:extLst>
                </a:gridCol>
                <a:gridCol w="495300">
                  <a:extLst>
                    <a:ext uri="{9D8B030D-6E8A-4147-A177-3AD203B41FA5}">
                      <a16:colId xmlns:a16="http://schemas.microsoft.com/office/drawing/2014/main" val="1661868251"/>
                    </a:ext>
                  </a:extLst>
                </a:gridCol>
                <a:gridCol w="613881">
                  <a:extLst>
                    <a:ext uri="{9D8B030D-6E8A-4147-A177-3AD203B41FA5}">
                      <a16:colId xmlns:a16="http://schemas.microsoft.com/office/drawing/2014/main" val="2622083571"/>
                    </a:ext>
                  </a:extLst>
                </a:gridCol>
                <a:gridCol w="546902">
                  <a:extLst>
                    <a:ext uri="{9D8B030D-6E8A-4147-A177-3AD203B41FA5}">
                      <a16:colId xmlns:a16="http://schemas.microsoft.com/office/drawing/2014/main" val="3047657210"/>
                    </a:ext>
                  </a:extLst>
                </a:gridCol>
              </a:tblGrid>
              <a:tr h="517136">
                <a:tc>
                  <a:txBody>
                    <a:bodyPr/>
                    <a:lstStyle/>
                    <a:p>
                      <a:pPr algn="ctr" fontAlgn="b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Variable</a:t>
                      </a:r>
                      <a:r>
                        <a:rPr lang="en-GB" sz="1050" b="1" dirty="0">
                          <a:solidFill>
                            <a:schemeClr val="tx1"/>
                          </a:solidFill>
                          <a:effectLst/>
                          <a:latin typeface="Roboto"/>
                        </a:rPr>
                        <a:t> </a:t>
                      </a: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Name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mean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std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min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1%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5%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25%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50%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75%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95%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99%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max</a:t>
                      </a:r>
                    </a:p>
                  </a:txBody>
                  <a:tcPr marL="9525" marR="9525" marT="9525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GB" sz="1050" b="1" dirty="0">
                          <a:solidFill>
                            <a:schemeClr val="bg1"/>
                          </a:solidFill>
                          <a:effectLst/>
                          <a:latin typeface="Roboto"/>
                        </a:rPr>
                        <a:t>Missing Values %</a:t>
                      </a:r>
                    </a:p>
                  </a:txBody>
                  <a:tcPr marL="9525" marR="9525" marT="9525" anchor="ctr"/>
                </a:tc>
                <a:extLst>
                  <a:ext uri="{0D108BD9-81ED-4DB2-BD59-A6C34878D82A}">
                    <a16:rowId xmlns:a16="http://schemas.microsoft.com/office/drawing/2014/main" val="817175032"/>
                  </a:ext>
                </a:extLst>
              </a:tr>
              <a:tr h="294455">
                <a:tc>
                  <a:txBody>
                    <a:bodyPr/>
                    <a:lstStyle/>
                    <a:p>
                      <a:r>
                        <a:rPr lang="en-IN" sz="1050" b="1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selling_price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5.174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5.203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2.999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1021485"/>
                  </a:ext>
                </a:extLst>
              </a:tr>
              <a:tr h="451101">
                <a:tc>
                  <a:txBody>
                    <a:bodyPr/>
                    <a:lstStyle/>
                    <a:p>
                      <a:r>
                        <a:rPr lang="en-IN" sz="1050" b="1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km_driven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7.400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5.836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1893564"/>
                  </a:ext>
                </a:extLst>
              </a:tr>
              <a:tr h="294455">
                <a:tc>
                  <a:txBody>
                    <a:bodyPr/>
                    <a:lstStyle/>
                    <a:p>
                      <a:r>
                        <a:rPr lang="en-IN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fuel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0.479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0.556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896232"/>
                  </a:ext>
                </a:extLst>
              </a:tr>
              <a:tr h="294455">
                <a:tc>
                  <a:txBody>
                    <a:bodyPr/>
                    <a:lstStyle/>
                    <a:p>
                      <a:r>
                        <a:rPr lang="en-IN" sz="1050" b="1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seller_type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0.102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0.303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7140847"/>
                  </a:ext>
                </a:extLst>
              </a:tr>
              <a:tr h="3198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transmission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0.084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0.278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080850"/>
                  </a:ext>
                </a:extLst>
              </a:tr>
              <a:tr h="294455">
                <a:tc>
                  <a:txBody>
                    <a:bodyPr/>
                    <a:lstStyle/>
                    <a:p>
                      <a:r>
                        <a:rPr lang="en-IN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owner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1.513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0.743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990978"/>
                  </a:ext>
                </a:extLst>
              </a:tr>
              <a:tr h="294455">
                <a:tc>
                  <a:txBody>
                    <a:bodyPr/>
                    <a:lstStyle/>
                    <a:p>
                      <a:r>
                        <a:rPr lang="en-IN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seats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5.433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0.969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212476"/>
                  </a:ext>
                </a:extLst>
              </a:tr>
              <a:tr h="500573">
                <a:tc>
                  <a:txBody>
                    <a:bodyPr/>
                    <a:lstStyle/>
                    <a:p>
                      <a:r>
                        <a:rPr lang="en-IN" sz="1050" b="1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mileage_in</a:t>
                      </a:r>
                      <a:r>
                        <a:rPr lang="en-IN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_</a:t>
                      </a:r>
                    </a:p>
                    <a:p>
                      <a:r>
                        <a:rPr lang="en-IN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kmpl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19.57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4.217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12.9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400219"/>
                  </a:ext>
                </a:extLst>
              </a:tr>
              <a:tr h="500573">
                <a:tc>
                  <a:txBody>
                    <a:bodyPr/>
                    <a:lstStyle/>
                    <a:p>
                      <a:r>
                        <a:rPr lang="en-IN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engine_</a:t>
                      </a:r>
                    </a:p>
                    <a:p>
                      <a:r>
                        <a:rPr lang="en-IN" sz="1050" b="1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capacity_cc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1431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485.9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624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796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796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1248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1498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2499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2956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3604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2091089"/>
                  </a:ext>
                </a:extLst>
              </a:tr>
              <a:tr h="500573">
                <a:tc>
                  <a:txBody>
                    <a:bodyPr/>
                    <a:lstStyle/>
                    <a:p>
                      <a:r>
                        <a:rPr lang="en-IN" sz="1050" b="1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max_power</a:t>
                      </a:r>
                      <a:r>
                        <a:rPr lang="en-IN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_</a:t>
                      </a:r>
                    </a:p>
                    <a:p>
                      <a:r>
                        <a:rPr lang="en-IN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bhp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87.86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31.31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47.3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5434965"/>
                  </a:ext>
                </a:extLst>
              </a:tr>
              <a:tr h="294455">
                <a:tc>
                  <a:txBody>
                    <a:bodyPr/>
                    <a:lstStyle/>
                    <a:p>
                      <a:r>
                        <a:rPr lang="en-IN" sz="1050" b="1" i="0" u="none" strike="noStrike" cap="none" dirty="0" err="1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car_years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8.583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4.080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432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4250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0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3D3C970-5F14-ACFD-F27A-F9E1BE5DD80E}"/>
              </a:ext>
            </a:extLst>
          </p:cNvPr>
          <p:cNvSpPr/>
          <p:nvPr/>
        </p:nvSpPr>
        <p:spPr>
          <a:xfrm>
            <a:off x="287406" y="320708"/>
            <a:ext cx="5358744" cy="35792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r>
              <a:rPr lang="en-US" sz="1600" b="1" dirty="0">
                <a:solidFill>
                  <a:schemeClr val="bg1"/>
                </a:solidFill>
                <a:latin typeface="Roboto"/>
                <a:ea typeface="Roboto"/>
                <a:cs typeface="Times New Roman"/>
              </a:rPr>
              <a:t>Findings</a:t>
            </a:r>
            <a:r>
              <a:rPr lang="en-US" sz="1200" b="1" dirty="0">
                <a:solidFill>
                  <a:schemeClr val="tx1"/>
                </a:solidFill>
                <a:latin typeface="Roboto"/>
                <a:ea typeface="Roboto"/>
                <a:cs typeface="Times New Roman"/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Roboto"/>
                <a:ea typeface="Roboto"/>
                <a:cs typeface="Times New Roman"/>
              </a:rPr>
              <a:t>from extended data dictionary 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6160FA-F489-8EE6-2B70-9703829E3770}"/>
              </a:ext>
            </a:extLst>
          </p:cNvPr>
          <p:cNvSpPr txBox="1"/>
          <p:nvPr/>
        </p:nvSpPr>
        <p:spPr>
          <a:xfrm flipH="1">
            <a:off x="815339" y="809548"/>
            <a:ext cx="7513321" cy="1672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lnSpc>
                <a:spcPct val="150000"/>
              </a:lnSpc>
              <a:buFont typeface="Wingdings"/>
              <a:buChar char="ü"/>
            </a:pPr>
            <a:r>
              <a:rPr lang="en-GB" sz="1400" dirty="0">
                <a:solidFill>
                  <a:schemeClr val="bg1"/>
                </a:solidFill>
                <a:latin typeface="Roboto"/>
              </a:rPr>
              <a:t>The average engine capacity in cc is 1431</a:t>
            </a:r>
          </a:p>
          <a:p>
            <a:pPr marL="228600" indent="-228600" algn="just">
              <a:lnSpc>
                <a:spcPct val="150000"/>
              </a:lnSpc>
              <a:buFont typeface="Wingdings"/>
              <a:buChar char="ü"/>
            </a:pPr>
            <a:r>
              <a:rPr lang="en-GB" sz="1400" dirty="0">
                <a:solidFill>
                  <a:schemeClr val="bg1"/>
                </a:solidFill>
                <a:latin typeface="Roboto"/>
              </a:rPr>
              <a:t>The average </a:t>
            </a:r>
            <a:r>
              <a:rPr lang="en-GB" sz="1400" dirty="0" err="1">
                <a:solidFill>
                  <a:schemeClr val="bg1"/>
                </a:solidFill>
                <a:latin typeface="Roboto"/>
              </a:rPr>
              <a:t>kilometers</a:t>
            </a:r>
            <a:r>
              <a:rPr lang="en-GB" sz="1400" dirty="0">
                <a:solidFill>
                  <a:schemeClr val="bg1"/>
                </a:solidFill>
                <a:latin typeface="Roboto"/>
              </a:rPr>
              <a:t> driven by cars are 7.4 kms</a:t>
            </a:r>
          </a:p>
          <a:p>
            <a:pPr marL="228600" indent="-228600" algn="just">
              <a:lnSpc>
                <a:spcPct val="150000"/>
              </a:lnSpc>
              <a:buFont typeface="Wingdings"/>
              <a:buChar char="ü"/>
            </a:pPr>
            <a:r>
              <a:rPr lang="en-GB" sz="1400" dirty="0">
                <a:solidFill>
                  <a:schemeClr val="bg1"/>
                </a:solidFill>
                <a:latin typeface="Roboto"/>
              </a:rPr>
              <a:t> </a:t>
            </a:r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2.7 % of values in </a:t>
            </a:r>
            <a:r>
              <a:rPr lang="en-IN" sz="1400" i="0" strike="noStrike" cap="none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sym typeface="Arial"/>
              </a:rPr>
              <a:t>mileage_in_kmpl</a:t>
            </a:r>
            <a:r>
              <a:rPr lang="en-IN" sz="1400" i="0" strike="noStrike" cap="none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sym typeface="Arial"/>
              </a:rPr>
              <a:t> , seats , </a:t>
            </a:r>
            <a:r>
              <a:rPr lang="en-IN" sz="1400" i="0" strike="noStrike" cap="none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sym typeface="Arial"/>
              </a:rPr>
              <a:t>engine_capacity_cc</a:t>
            </a:r>
            <a:r>
              <a:rPr lang="en-IN" sz="1400" i="0" strike="noStrike" cap="none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sym typeface="Arial"/>
              </a:rPr>
              <a:t> and 2.6% values in </a:t>
            </a:r>
            <a:r>
              <a:rPr lang="en-IN" sz="1400" i="0" strike="noStrike" cap="none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sym typeface="Arial"/>
              </a:rPr>
              <a:t>max_power_bhp</a:t>
            </a:r>
            <a:r>
              <a:rPr lang="en-IN" sz="1400" i="0" strike="noStrike" cap="none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sym typeface="Arial"/>
              </a:rPr>
              <a:t> variables was missed</a:t>
            </a:r>
            <a:endParaRPr lang="en-IN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28600" indent="-228600" algn="just">
              <a:lnSpc>
                <a:spcPct val="150000"/>
              </a:lnSpc>
              <a:buFont typeface="Wingdings"/>
              <a:buChar char="ü"/>
            </a:pPr>
            <a:endParaRPr lang="en-GB" sz="1400" dirty="0">
              <a:solidFill>
                <a:schemeClr val="bg1"/>
              </a:solidFill>
              <a:latin typeface="Roboto"/>
            </a:endParaRPr>
          </a:p>
        </p:txBody>
      </p:sp>
      <p:sp>
        <p:nvSpPr>
          <p:cNvPr id="11" name="Google Shape;115;p41">
            <a:extLst>
              <a:ext uri="{FF2B5EF4-FFF2-40B4-BE49-F238E27FC236}">
                <a16:creationId xmlns:a16="http://schemas.microsoft.com/office/drawing/2014/main" id="{D1977887-C676-3006-32E5-6705D4E8E8E1}"/>
              </a:ext>
            </a:extLst>
          </p:cNvPr>
          <p:cNvSpPr txBox="1"/>
          <p:nvPr/>
        </p:nvSpPr>
        <p:spPr>
          <a:xfrm>
            <a:off x="287406" y="2481801"/>
            <a:ext cx="3834675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2800"/>
            </a:pPr>
            <a:r>
              <a:rPr lang="en-US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Feature Engineering – New variables created</a:t>
            </a:r>
          </a:p>
        </p:txBody>
      </p:sp>
      <p:graphicFrame>
        <p:nvGraphicFramePr>
          <p:cNvPr id="12" name="Table 3">
            <a:extLst>
              <a:ext uri="{FF2B5EF4-FFF2-40B4-BE49-F238E27FC236}">
                <a16:creationId xmlns:a16="http://schemas.microsoft.com/office/drawing/2014/main" id="{D1128ED8-C90F-A82A-7E66-F9DEB06379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4910968"/>
              </p:ext>
            </p:extLst>
          </p:nvPr>
        </p:nvGraphicFramePr>
        <p:xfrm>
          <a:off x="822959" y="3098800"/>
          <a:ext cx="7171123" cy="1107440"/>
        </p:xfrm>
        <a:graphic>
          <a:graphicData uri="http://schemas.openxmlformats.org/drawingml/2006/table">
            <a:tbl>
              <a:tblPr firstRow="1" bandRow="1">
                <a:tableStyleId>{7C32AA2C-D27D-4419-AF1A-19E52163CEF9}</a:tableStyleId>
              </a:tblPr>
              <a:tblGrid>
                <a:gridCol w="687610">
                  <a:extLst>
                    <a:ext uri="{9D8B030D-6E8A-4147-A177-3AD203B41FA5}">
                      <a16:colId xmlns:a16="http://schemas.microsoft.com/office/drawing/2014/main" val="1224490473"/>
                    </a:ext>
                  </a:extLst>
                </a:gridCol>
                <a:gridCol w="1179236">
                  <a:extLst>
                    <a:ext uri="{9D8B030D-6E8A-4147-A177-3AD203B41FA5}">
                      <a16:colId xmlns:a16="http://schemas.microsoft.com/office/drawing/2014/main" val="559348765"/>
                    </a:ext>
                  </a:extLst>
                </a:gridCol>
                <a:gridCol w="1415216">
                  <a:extLst>
                    <a:ext uri="{9D8B030D-6E8A-4147-A177-3AD203B41FA5}">
                      <a16:colId xmlns:a16="http://schemas.microsoft.com/office/drawing/2014/main" val="935824227"/>
                    </a:ext>
                  </a:extLst>
                </a:gridCol>
                <a:gridCol w="3889061">
                  <a:extLst>
                    <a:ext uri="{9D8B030D-6E8A-4147-A177-3AD203B41FA5}">
                      <a16:colId xmlns:a16="http://schemas.microsoft.com/office/drawing/2014/main" val="577190524"/>
                    </a:ext>
                  </a:extLst>
                </a:gridCol>
              </a:tblGrid>
              <a:tr h="469424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Sr. No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Roboto"/>
                        <a:ea typeface="Robot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Variable Name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Roboto"/>
                        <a:ea typeface="Robot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Variable Type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Roboto"/>
                        <a:ea typeface="Robot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  <a:endParaRPr lang="en-IN" sz="1200" b="1" dirty="0">
                        <a:solidFill>
                          <a:schemeClr val="bg1"/>
                        </a:solidFill>
                        <a:latin typeface="Roboto"/>
                        <a:ea typeface="Roboto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581605"/>
                  </a:ext>
                </a:extLst>
              </a:tr>
              <a:tr h="63801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IN" sz="1200" dirty="0">
                        <a:solidFill>
                          <a:schemeClr val="bg1"/>
                        </a:solidFill>
                        <a:latin typeface="Roboto"/>
                        <a:ea typeface="Robot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b="1" u="none" strike="noStrike" cap="none" dirty="0" err="1">
                          <a:solidFill>
                            <a:schemeClr val="bg1"/>
                          </a:solidFill>
                          <a:effectLst/>
                          <a:sym typeface="Arial"/>
                        </a:rPr>
                        <a:t>car_years</a:t>
                      </a:r>
                      <a:endParaRPr lang="en-US" sz="1200" dirty="0">
                        <a:solidFill>
                          <a:schemeClr val="bg1"/>
                        </a:solidFill>
                        <a:latin typeface="Roboto"/>
                        <a:ea typeface="Robot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  <a:endParaRPr lang="en-US" sz="1200" dirty="0">
                        <a:solidFill>
                          <a:schemeClr val="bg1"/>
                        </a:solidFill>
                        <a:latin typeface="Roboto"/>
                        <a:ea typeface="Robot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400" dirty="0">
                          <a:solidFill>
                            <a:schemeClr val="bg1"/>
                          </a:solidFill>
                        </a:rPr>
                        <a:t>The total number of years since the car bought (age)</a:t>
                      </a:r>
                      <a:r>
                        <a:rPr lang="en-GB" sz="1400" b="0" u="none" strike="noStrike" noProof="0" dirty="0">
                          <a:solidFill>
                            <a:schemeClr val="bg1"/>
                          </a:solidFill>
                        </a:rPr>
                        <a:t>.</a:t>
                      </a:r>
                      <a:endParaRPr lang="en-US" sz="1400" dirty="0">
                        <a:solidFill>
                          <a:schemeClr val="bg1"/>
                        </a:solidFill>
                        <a:latin typeface="Roboto"/>
                        <a:ea typeface="Roboto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100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6450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0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1"/>
          <p:cNvSpPr txBox="1"/>
          <p:nvPr/>
        </p:nvSpPr>
        <p:spPr>
          <a:xfrm>
            <a:off x="3126800" y="143008"/>
            <a:ext cx="28904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2800"/>
            </a:pPr>
            <a:r>
              <a:rPr lang="en-US" sz="2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 cleaning</a:t>
            </a:r>
          </a:p>
        </p:txBody>
      </p:sp>
      <p:sp>
        <p:nvSpPr>
          <p:cNvPr id="6" name="Google Shape;115;p41">
            <a:extLst>
              <a:ext uri="{FF2B5EF4-FFF2-40B4-BE49-F238E27FC236}">
                <a16:creationId xmlns:a16="http://schemas.microsoft.com/office/drawing/2014/main" id="{85C383CB-75F8-9BCB-05F4-EA3D43B714F2}"/>
              </a:ext>
            </a:extLst>
          </p:cNvPr>
          <p:cNvSpPr txBox="1"/>
          <p:nvPr/>
        </p:nvSpPr>
        <p:spPr>
          <a:xfrm>
            <a:off x="535425" y="788561"/>
            <a:ext cx="2139225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US" sz="1600" b="1" dirty="0">
                <a:solidFill>
                  <a:srgbClr val="FFFFFF"/>
                </a:solidFill>
                <a:latin typeface="Roboto"/>
                <a:ea typeface="Roboto"/>
                <a:cs typeface="Roboto"/>
              </a:rPr>
              <a:t>Effected variable(s) 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DA0134-3224-B43D-3EEC-12021AE3E93F}"/>
              </a:ext>
            </a:extLst>
          </p:cNvPr>
          <p:cNvSpPr txBox="1"/>
          <p:nvPr/>
        </p:nvSpPr>
        <p:spPr>
          <a:xfrm>
            <a:off x="908332" y="1340171"/>
            <a:ext cx="7392388" cy="70192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kern="0"/>
            </a:defPPr>
          </a:lstStyle>
          <a:p>
            <a:pPr marL="228600" indent="-228600" algn="just">
              <a:lnSpc>
                <a:spcPct val="150000"/>
              </a:lnSpc>
              <a:buFont typeface="Wingdings"/>
              <a:buChar char="q"/>
            </a:pPr>
            <a:r>
              <a:rPr lang="en-GB" dirty="0">
                <a:solidFill>
                  <a:schemeClr val="bg1"/>
                </a:solidFill>
                <a:latin typeface="Roboto"/>
              </a:rPr>
              <a:t>The variables mileage , engine , and </a:t>
            </a:r>
            <a:r>
              <a:rPr lang="en-GB" dirty="0" err="1">
                <a:solidFill>
                  <a:schemeClr val="bg1"/>
                </a:solidFill>
                <a:latin typeface="Roboto"/>
              </a:rPr>
              <a:t>max_power</a:t>
            </a:r>
            <a:r>
              <a:rPr lang="en-GB" dirty="0">
                <a:solidFill>
                  <a:schemeClr val="bg1"/>
                </a:solidFill>
                <a:latin typeface="Roboto"/>
              </a:rPr>
              <a:t>  are read in incorrect </a:t>
            </a:r>
            <a:r>
              <a:rPr lang="en-GB" dirty="0" err="1">
                <a:solidFill>
                  <a:schemeClr val="bg1"/>
                </a:solidFill>
                <a:latin typeface="Roboto"/>
              </a:rPr>
              <a:t>formate</a:t>
            </a:r>
            <a:r>
              <a:rPr lang="en-GB" dirty="0">
                <a:solidFill>
                  <a:schemeClr val="bg1"/>
                </a:solidFill>
                <a:latin typeface="Roboto"/>
              </a:rPr>
              <a:t> as object. It is converted into numerical type as float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Google Shape;115;p41">
            <a:extLst>
              <a:ext uri="{FF2B5EF4-FFF2-40B4-BE49-F238E27FC236}">
                <a16:creationId xmlns:a16="http://schemas.microsoft.com/office/drawing/2014/main" id="{9581E57B-24A1-A772-5A47-E9CF5061FFC5}"/>
              </a:ext>
            </a:extLst>
          </p:cNvPr>
          <p:cNvSpPr txBox="1"/>
          <p:nvPr/>
        </p:nvSpPr>
        <p:spPr>
          <a:xfrm>
            <a:off x="535425" y="2248677"/>
            <a:ext cx="1891575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SzPts val="2800"/>
            </a:pPr>
            <a:r>
              <a:rPr lang="en-US" sz="1600" b="1" dirty="0">
                <a:solidFill>
                  <a:srgbClr val="FFFFFF"/>
                </a:solidFill>
                <a:latin typeface="Roboto"/>
                <a:ea typeface="Roboto"/>
                <a:cs typeface="Roboto"/>
              </a:rPr>
              <a:t>Missing Values </a:t>
            </a:r>
            <a:r>
              <a:rPr lang="en-US" b="1" dirty="0">
                <a:solidFill>
                  <a:srgbClr val="FFFFFF"/>
                </a:solidFill>
                <a:latin typeface="Roboto"/>
                <a:ea typeface="Roboto"/>
                <a:cs typeface="Roboto"/>
              </a:rPr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D72F7C-3281-55CD-82D7-870FD1E50B55}"/>
              </a:ext>
            </a:extLst>
          </p:cNvPr>
          <p:cNvSpPr txBox="1"/>
          <p:nvPr/>
        </p:nvSpPr>
        <p:spPr>
          <a:xfrm>
            <a:off x="908332" y="2827340"/>
            <a:ext cx="7392388" cy="70275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kern="0"/>
            </a:defPPr>
          </a:lstStyle>
          <a:p>
            <a:pPr marL="171450" indent="-171450" algn="just">
              <a:lnSpc>
                <a:spcPct val="150000"/>
              </a:lnSpc>
              <a:buFont typeface="Wingdings"/>
              <a:buChar char="q"/>
            </a:pPr>
            <a:r>
              <a:rPr lang="en-GB" dirty="0">
                <a:solidFill>
                  <a:schemeClr val="bg1"/>
                </a:solidFill>
                <a:latin typeface="Roboto"/>
              </a:rPr>
              <a:t>The missing values in mileage ,engine , </a:t>
            </a:r>
            <a:r>
              <a:rPr lang="en-GB" dirty="0" err="1">
                <a:solidFill>
                  <a:schemeClr val="bg1"/>
                </a:solidFill>
                <a:latin typeface="Roboto"/>
              </a:rPr>
              <a:t>max_power</a:t>
            </a:r>
            <a:r>
              <a:rPr lang="en-GB" dirty="0">
                <a:solidFill>
                  <a:schemeClr val="bg1"/>
                </a:solidFill>
                <a:latin typeface="Roboto"/>
              </a:rPr>
              <a:t> are replaced with mean and in seats are replaced with mode</a:t>
            </a:r>
          </a:p>
        </p:txBody>
      </p:sp>
      <p:sp>
        <p:nvSpPr>
          <p:cNvPr id="12" name="Google Shape;115;p41">
            <a:extLst>
              <a:ext uri="{FF2B5EF4-FFF2-40B4-BE49-F238E27FC236}">
                <a16:creationId xmlns:a16="http://schemas.microsoft.com/office/drawing/2014/main" id="{006FDD2B-79F8-DBD8-38B6-4B1413B3CA4B}"/>
              </a:ext>
            </a:extLst>
          </p:cNvPr>
          <p:cNvSpPr txBox="1"/>
          <p:nvPr/>
        </p:nvSpPr>
        <p:spPr>
          <a:xfrm>
            <a:off x="535425" y="3677902"/>
            <a:ext cx="725415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SzPts val="2800"/>
            </a:pPr>
            <a:r>
              <a:rPr lang="en-US" sz="1600" b="1" dirty="0">
                <a:solidFill>
                  <a:srgbClr val="FFFFFF"/>
                </a:solidFill>
                <a:latin typeface="Roboto"/>
                <a:ea typeface="Roboto"/>
                <a:cs typeface="Roboto"/>
              </a:rPr>
              <a:t>Duplicate Records 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649439-463A-5078-85B7-D74B18C48DDB}"/>
              </a:ext>
            </a:extLst>
          </p:cNvPr>
          <p:cNvSpPr txBox="1"/>
          <p:nvPr/>
        </p:nvSpPr>
        <p:spPr>
          <a:xfrm>
            <a:off x="908332" y="4166080"/>
            <a:ext cx="7392388" cy="70275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kern="0"/>
            </a:defPPr>
          </a:lstStyle>
          <a:p>
            <a:pPr marL="171450" indent="-171450" algn="just">
              <a:lnSpc>
                <a:spcPct val="150000"/>
              </a:lnSpc>
              <a:buFont typeface="Wingdings"/>
              <a:buChar char="q"/>
            </a:pPr>
            <a:r>
              <a:rPr lang="en-GB" dirty="0">
                <a:solidFill>
                  <a:schemeClr val="bg1"/>
                </a:solidFill>
                <a:latin typeface="Roboto"/>
              </a:rPr>
              <a:t>There are 15% duplicated records in the given data set and the duplicated </a:t>
            </a:r>
            <a:r>
              <a:rPr lang="en-GB" dirty="0" err="1">
                <a:solidFill>
                  <a:schemeClr val="bg1"/>
                </a:solidFill>
                <a:latin typeface="Roboto"/>
              </a:rPr>
              <a:t>recoreds</a:t>
            </a:r>
            <a:r>
              <a:rPr lang="en-GB" dirty="0">
                <a:solidFill>
                  <a:schemeClr val="bg1"/>
                </a:solidFill>
                <a:latin typeface="Roboto"/>
              </a:rPr>
              <a:t> are </a:t>
            </a:r>
            <a:r>
              <a:rPr lang="en-GB" dirty="0" err="1">
                <a:solidFill>
                  <a:schemeClr val="bg1"/>
                </a:solidFill>
                <a:latin typeface="Roboto"/>
              </a:rPr>
              <a:t>droped</a:t>
            </a:r>
            <a:endParaRPr lang="en-GB" dirty="0">
              <a:solidFill>
                <a:schemeClr val="bg1"/>
              </a:solidFill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24392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1"/>
          <p:cNvSpPr txBox="1"/>
          <p:nvPr/>
        </p:nvSpPr>
        <p:spPr>
          <a:xfrm>
            <a:off x="1803520" y="112287"/>
            <a:ext cx="81876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2800"/>
            </a:pPr>
            <a:r>
              <a:rPr lang="en-US" sz="2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correlation of all independent variables </a:t>
            </a:r>
            <a:endParaRPr lang="en-US" sz="24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" name="Google Shape;114;p41">
            <a:extLst>
              <a:ext uri="{FF2B5EF4-FFF2-40B4-BE49-F238E27FC236}">
                <a16:creationId xmlns:a16="http://schemas.microsoft.com/office/drawing/2014/main" id="{98365BCE-AE57-8CB4-3BFB-D738C19F696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0"/>
            <a:ext cx="91439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8D80A3C-9F36-4804-4ED1-B07FE8952F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40" y="897549"/>
            <a:ext cx="7861300" cy="39477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8" name="Google Shape;115;p41">
            <a:extLst>
              <a:ext uri="{FF2B5EF4-FFF2-40B4-BE49-F238E27FC236}">
                <a16:creationId xmlns:a16="http://schemas.microsoft.com/office/drawing/2014/main" id="{2A49AB01-4222-98A2-8448-26E8E2E417D1}"/>
              </a:ext>
            </a:extLst>
          </p:cNvPr>
          <p:cNvSpPr txBox="1"/>
          <p:nvPr/>
        </p:nvSpPr>
        <p:spPr>
          <a:xfrm>
            <a:off x="1803520" y="179162"/>
            <a:ext cx="81876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2800"/>
            </a:pPr>
            <a:r>
              <a:rPr lang="en-US" sz="2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correlation of all independent variables </a:t>
            </a:r>
            <a:endParaRPr lang="en-US" sz="24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086132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FC214-B57F-6DE7-4909-6554BC30F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" name="Google Shape;114;p41">
            <a:extLst>
              <a:ext uri="{FF2B5EF4-FFF2-40B4-BE49-F238E27FC236}">
                <a16:creationId xmlns:a16="http://schemas.microsoft.com/office/drawing/2014/main" id="{9E4A964F-0F37-8BA8-2A0C-42644F47E7E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" y="-10160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5;p41">
            <a:extLst>
              <a:ext uri="{FF2B5EF4-FFF2-40B4-BE49-F238E27FC236}">
                <a16:creationId xmlns:a16="http://schemas.microsoft.com/office/drawing/2014/main" id="{90ADC1DE-4E3C-733B-AB11-90CCE1844C67}"/>
              </a:ext>
            </a:extLst>
          </p:cNvPr>
          <p:cNvSpPr txBox="1"/>
          <p:nvPr/>
        </p:nvSpPr>
        <p:spPr>
          <a:xfrm>
            <a:off x="223946" y="212913"/>
            <a:ext cx="4998294" cy="5078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50000"/>
              </a:lnSpc>
              <a:buSzPts val="2800"/>
            </a:pPr>
            <a:r>
              <a:rPr lang="en-US" dirty="0">
                <a:solidFill>
                  <a:srgbClr val="FFFFFF"/>
                </a:solidFill>
                <a:latin typeface="Roboto"/>
                <a:ea typeface="Roboto"/>
              </a:rPr>
              <a:t>From </a:t>
            </a: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correlation of all independent variables :</a:t>
            </a:r>
          </a:p>
        </p:txBody>
      </p:sp>
      <p:sp>
        <p:nvSpPr>
          <p:cNvPr id="6" name="Google Shape;115;p41">
            <a:extLst>
              <a:ext uri="{FF2B5EF4-FFF2-40B4-BE49-F238E27FC236}">
                <a16:creationId xmlns:a16="http://schemas.microsoft.com/office/drawing/2014/main" id="{AFA05CAB-0CE4-ABBC-B45C-51E3E220F4D2}"/>
              </a:ext>
            </a:extLst>
          </p:cNvPr>
          <p:cNvSpPr txBox="1"/>
          <p:nvPr/>
        </p:nvSpPr>
        <p:spPr>
          <a:xfrm>
            <a:off x="223946" y="754217"/>
            <a:ext cx="8249494" cy="21236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 algn="just">
              <a:lnSpc>
                <a:spcPct val="150000"/>
              </a:lnSpc>
              <a:buFont typeface="Wingdings"/>
              <a:buChar char="q"/>
            </a:pPr>
            <a:r>
              <a:rPr lang="en-GB" dirty="0">
                <a:solidFill>
                  <a:schemeClr val="bg1"/>
                </a:solidFill>
                <a:latin typeface="Roboto"/>
              </a:rPr>
              <a:t>The variables has more correlation are :</a:t>
            </a:r>
            <a:endParaRPr lang="en-US" dirty="0">
              <a:solidFill>
                <a:srgbClr val="FFFFFF"/>
              </a:solidFill>
              <a:latin typeface="Roboto"/>
              <a:ea typeface="Roboto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 err="1">
                <a:solidFill>
                  <a:schemeClr val="bg1"/>
                </a:solidFill>
                <a:latin typeface="Roboto"/>
              </a:rPr>
              <a:t>Max_power_bhp</a:t>
            </a:r>
            <a:r>
              <a:rPr lang="en-GB" dirty="0">
                <a:solidFill>
                  <a:schemeClr val="bg1"/>
                </a:solidFill>
                <a:latin typeface="Roboto"/>
              </a:rPr>
              <a:t> and </a:t>
            </a:r>
            <a:r>
              <a:rPr lang="en-GB" dirty="0" err="1">
                <a:solidFill>
                  <a:schemeClr val="bg1"/>
                </a:solidFill>
                <a:latin typeface="Roboto"/>
              </a:rPr>
              <a:t>selling_price</a:t>
            </a:r>
            <a:endParaRPr lang="en-GB" dirty="0">
              <a:solidFill>
                <a:schemeClr val="bg1"/>
              </a:solidFill>
              <a:latin typeface="Roboto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 err="1">
                <a:solidFill>
                  <a:schemeClr val="bg1"/>
                </a:solidFill>
                <a:latin typeface="Roboto"/>
              </a:rPr>
              <a:t>Max_power_bhp</a:t>
            </a:r>
            <a:r>
              <a:rPr lang="en-GB" dirty="0">
                <a:solidFill>
                  <a:schemeClr val="bg1"/>
                </a:solidFill>
                <a:latin typeface="Roboto"/>
              </a:rPr>
              <a:t> and </a:t>
            </a:r>
            <a:r>
              <a:rPr lang="en-GB" dirty="0" err="1">
                <a:solidFill>
                  <a:schemeClr val="bg1"/>
                </a:solidFill>
                <a:latin typeface="Roboto"/>
              </a:rPr>
              <a:t>engine_capacity</a:t>
            </a:r>
            <a:endParaRPr lang="en-GB" dirty="0">
              <a:solidFill>
                <a:schemeClr val="bg1"/>
              </a:solidFill>
              <a:latin typeface="Roboto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 err="1">
                <a:solidFill>
                  <a:schemeClr val="bg1"/>
                </a:solidFill>
                <a:latin typeface="Roboto"/>
              </a:rPr>
              <a:t>Car_years</a:t>
            </a:r>
            <a:r>
              <a:rPr lang="en-GB" dirty="0">
                <a:solidFill>
                  <a:schemeClr val="bg1"/>
                </a:solidFill>
                <a:latin typeface="Roboto"/>
              </a:rPr>
              <a:t> and </a:t>
            </a:r>
            <a:r>
              <a:rPr lang="en-GB" dirty="0" err="1">
                <a:solidFill>
                  <a:schemeClr val="bg1"/>
                </a:solidFill>
                <a:latin typeface="Roboto"/>
              </a:rPr>
              <a:t>selling_price</a:t>
            </a:r>
            <a:endParaRPr lang="en-GB" dirty="0">
              <a:solidFill>
                <a:schemeClr val="bg1"/>
              </a:solidFill>
              <a:latin typeface="Roboto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GB" dirty="0" err="1">
                <a:solidFill>
                  <a:schemeClr val="bg1"/>
                </a:solidFill>
                <a:latin typeface="Roboto"/>
              </a:rPr>
              <a:t>Engine_capacity</a:t>
            </a:r>
            <a:r>
              <a:rPr lang="en-GB" dirty="0">
                <a:solidFill>
                  <a:schemeClr val="bg1"/>
                </a:solidFill>
                <a:latin typeface="Roboto"/>
              </a:rPr>
              <a:t> and </a:t>
            </a:r>
            <a:r>
              <a:rPr lang="en-GB" dirty="0" err="1">
                <a:solidFill>
                  <a:schemeClr val="bg1"/>
                </a:solidFill>
                <a:latin typeface="Roboto"/>
              </a:rPr>
              <a:t>mileage_kmpl</a:t>
            </a:r>
            <a:endParaRPr lang="en-GB" dirty="0">
              <a:solidFill>
                <a:schemeClr val="bg1"/>
              </a:solidFill>
              <a:latin typeface="Roboto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GB" dirty="0">
              <a:solidFill>
                <a:schemeClr val="bg1"/>
              </a:solidFill>
              <a:latin typeface="Roboto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E6AE8767-A049-7BE1-1B86-313379D45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0342416"/>
              </p:ext>
            </p:extLst>
          </p:nvPr>
        </p:nvGraphicFramePr>
        <p:xfrm>
          <a:off x="223946" y="3866911"/>
          <a:ext cx="8429806" cy="1063676"/>
        </p:xfrm>
        <a:graphic>
          <a:graphicData uri="http://schemas.openxmlformats.org/drawingml/2006/table">
            <a:tbl>
              <a:tblPr firstRow="1" bandRow="1">
                <a:tableStyleId>{7C32AA2C-D27D-4419-AF1A-19E52163CEF9}</a:tableStyleId>
              </a:tblPr>
              <a:tblGrid>
                <a:gridCol w="1204258">
                  <a:extLst>
                    <a:ext uri="{9D8B030D-6E8A-4147-A177-3AD203B41FA5}">
                      <a16:colId xmlns:a16="http://schemas.microsoft.com/office/drawing/2014/main" val="794053219"/>
                    </a:ext>
                  </a:extLst>
                </a:gridCol>
                <a:gridCol w="1204258">
                  <a:extLst>
                    <a:ext uri="{9D8B030D-6E8A-4147-A177-3AD203B41FA5}">
                      <a16:colId xmlns:a16="http://schemas.microsoft.com/office/drawing/2014/main" val="508243644"/>
                    </a:ext>
                  </a:extLst>
                </a:gridCol>
                <a:gridCol w="1204258">
                  <a:extLst>
                    <a:ext uri="{9D8B030D-6E8A-4147-A177-3AD203B41FA5}">
                      <a16:colId xmlns:a16="http://schemas.microsoft.com/office/drawing/2014/main" val="681495115"/>
                    </a:ext>
                  </a:extLst>
                </a:gridCol>
                <a:gridCol w="1204258">
                  <a:extLst>
                    <a:ext uri="{9D8B030D-6E8A-4147-A177-3AD203B41FA5}">
                      <a16:colId xmlns:a16="http://schemas.microsoft.com/office/drawing/2014/main" val="4074463304"/>
                    </a:ext>
                  </a:extLst>
                </a:gridCol>
                <a:gridCol w="1204258">
                  <a:extLst>
                    <a:ext uri="{9D8B030D-6E8A-4147-A177-3AD203B41FA5}">
                      <a16:colId xmlns:a16="http://schemas.microsoft.com/office/drawing/2014/main" val="2803001485"/>
                    </a:ext>
                  </a:extLst>
                </a:gridCol>
                <a:gridCol w="1204258">
                  <a:extLst>
                    <a:ext uri="{9D8B030D-6E8A-4147-A177-3AD203B41FA5}">
                      <a16:colId xmlns:a16="http://schemas.microsoft.com/office/drawing/2014/main" val="1788075563"/>
                    </a:ext>
                  </a:extLst>
                </a:gridCol>
                <a:gridCol w="1204258">
                  <a:extLst>
                    <a:ext uri="{9D8B030D-6E8A-4147-A177-3AD203B41FA5}">
                      <a16:colId xmlns:a16="http://schemas.microsoft.com/office/drawing/2014/main" val="2048890295"/>
                    </a:ext>
                  </a:extLst>
                </a:gridCol>
              </a:tblGrid>
              <a:tr h="531838">
                <a:tc>
                  <a:txBody>
                    <a:bodyPr/>
                    <a:lstStyle/>
                    <a:p>
                      <a:r>
                        <a:rPr lang="en-IN" dirty="0" err="1">
                          <a:solidFill>
                            <a:schemeClr val="bg1"/>
                          </a:solidFill>
                        </a:rPr>
                        <a:t>Varibles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>
                          <a:solidFill>
                            <a:schemeClr val="bg1"/>
                          </a:solidFill>
                        </a:rPr>
                        <a:t>max_power_bhp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>
                          <a:solidFill>
                            <a:schemeClr val="bg1"/>
                          </a:solidFill>
                        </a:rPr>
                        <a:t>km_driven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>
                          <a:solidFill>
                            <a:schemeClr val="bg1"/>
                          </a:solidFill>
                        </a:rPr>
                        <a:t>mileage_in_kmpl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>
                          <a:solidFill>
                            <a:schemeClr val="bg1"/>
                          </a:solidFill>
                        </a:rPr>
                        <a:t>engine_capacity_cc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>
                          <a:solidFill>
                            <a:schemeClr val="bg1"/>
                          </a:solidFill>
                        </a:rPr>
                        <a:t>car_years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>
                          <a:solidFill>
                            <a:schemeClr val="bg1"/>
                          </a:solidFill>
                        </a:rPr>
                        <a:t>selling_price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582656"/>
                  </a:ext>
                </a:extLst>
              </a:tr>
              <a:tr h="531838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maximum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192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280000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38.28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2401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1788000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005451"/>
                  </a:ext>
                </a:extLst>
              </a:tr>
            </a:tbl>
          </a:graphicData>
        </a:graphic>
      </p:graphicFrame>
      <p:sp>
        <p:nvSpPr>
          <p:cNvPr id="8" name="Google Shape;115;p41">
            <a:extLst>
              <a:ext uri="{FF2B5EF4-FFF2-40B4-BE49-F238E27FC236}">
                <a16:creationId xmlns:a16="http://schemas.microsoft.com/office/drawing/2014/main" id="{566638DB-9A5B-F939-593C-5E354BC46CCE}"/>
              </a:ext>
            </a:extLst>
          </p:cNvPr>
          <p:cNvSpPr txBox="1"/>
          <p:nvPr/>
        </p:nvSpPr>
        <p:spPr>
          <a:xfrm>
            <a:off x="223946" y="3156187"/>
            <a:ext cx="4998294" cy="5078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50000"/>
              </a:lnSpc>
              <a:buSzPts val="2800"/>
            </a:pPr>
            <a:r>
              <a:rPr lang="en-US" dirty="0">
                <a:solidFill>
                  <a:srgbClr val="FFFFFF"/>
                </a:solidFill>
                <a:effectLst/>
                <a:latin typeface="Roboto"/>
                <a:ea typeface="Roboto"/>
              </a:rPr>
              <a:t>Outliers :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580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0"/>
            <a:ext cx="91439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73262A-8FB2-1540-1AC0-79E1410864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99" y="208280"/>
            <a:ext cx="3676967" cy="321577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F53A7E-B342-284E-318D-B4A2EF77AA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632" y="208280"/>
            <a:ext cx="4051301" cy="31877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Google Shape;115;p41">
            <a:extLst>
              <a:ext uri="{FF2B5EF4-FFF2-40B4-BE49-F238E27FC236}">
                <a16:creationId xmlns:a16="http://schemas.microsoft.com/office/drawing/2014/main" id="{92A5D575-AB1C-F852-77D2-FED34D8652F5}"/>
              </a:ext>
            </a:extLst>
          </p:cNvPr>
          <p:cNvSpPr txBox="1"/>
          <p:nvPr/>
        </p:nvSpPr>
        <p:spPr>
          <a:xfrm>
            <a:off x="406400" y="3898900"/>
            <a:ext cx="3575367" cy="7386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just">
              <a:lnSpc>
                <a:spcPct val="150000"/>
              </a:lnSpc>
              <a:buSzPts val="2800"/>
              <a:buFont typeface="Wingdings"/>
              <a:buChar char="ü"/>
            </a:pP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If </a:t>
            </a:r>
            <a:r>
              <a:rPr lang="en-US" sz="1200" dirty="0" err="1">
                <a:solidFill>
                  <a:srgbClr val="FFFFFF"/>
                </a:solidFill>
                <a:latin typeface="Roboto"/>
                <a:ea typeface="Roboto"/>
              </a:rPr>
              <a:t>max_power</a:t>
            </a: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 increases the </a:t>
            </a:r>
            <a:r>
              <a:rPr lang="en-US" sz="1200" dirty="0" err="1">
                <a:solidFill>
                  <a:srgbClr val="FFFFFF"/>
                </a:solidFill>
                <a:latin typeface="Roboto"/>
                <a:ea typeface="Roboto"/>
              </a:rPr>
              <a:t>selling_price</a:t>
            </a: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 also increase</a:t>
            </a:r>
          </a:p>
        </p:txBody>
      </p:sp>
      <p:sp>
        <p:nvSpPr>
          <p:cNvPr id="12" name="Google Shape;115;p41">
            <a:extLst>
              <a:ext uri="{FF2B5EF4-FFF2-40B4-BE49-F238E27FC236}">
                <a16:creationId xmlns:a16="http://schemas.microsoft.com/office/drawing/2014/main" id="{7DAAA009-8020-A345-77C2-C250AE68ABBC}"/>
              </a:ext>
            </a:extLst>
          </p:cNvPr>
          <p:cNvSpPr txBox="1"/>
          <p:nvPr/>
        </p:nvSpPr>
        <p:spPr>
          <a:xfrm>
            <a:off x="4572000" y="3690620"/>
            <a:ext cx="4051300" cy="10156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lnSpc>
                <a:spcPct val="150000"/>
              </a:lnSpc>
              <a:buSzPts val="2800"/>
            </a:pPr>
            <a:endParaRPr lang="en-US" sz="1200" dirty="0">
              <a:solidFill>
                <a:srgbClr val="FFFFFF"/>
              </a:solidFill>
              <a:latin typeface="Roboto"/>
              <a:ea typeface="Roboto"/>
            </a:endParaRPr>
          </a:p>
          <a:p>
            <a:pPr marL="171450" indent="-171450" algn="just">
              <a:lnSpc>
                <a:spcPct val="150000"/>
              </a:lnSpc>
              <a:buSzPts val="2800"/>
              <a:buFont typeface="Wingdings"/>
              <a:buChar char="ü"/>
            </a:pP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If the </a:t>
            </a:r>
            <a:r>
              <a:rPr lang="en-US" sz="1200" dirty="0" err="1">
                <a:solidFill>
                  <a:srgbClr val="FFFFFF"/>
                </a:solidFill>
                <a:latin typeface="Roboto"/>
                <a:ea typeface="Roboto"/>
              </a:rPr>
              <a:t>km_driven</a:t>
            </a: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 increases then the </a:t>
            </a:r>
            <a:r>
              <a:rPr lang="en-US" sz="1200" dirty="0" err="1">
                <a:solidFill>
                  <a:srgbClr val="FFFFFF"/>
                </a:solidFill>
                <a:latin typeface="Roboto"/>
                <a:ea typeface="Roboto"/>
              </a:rPr>
              <a:t>selling_price</a:t>
            </a: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 decreases</a:t>
            </a:r>
          </a:p>
        </p:txBody>
      </p:sp>
    </p:spTree>
    <p:extLst>
      <p:ext uri="{BB962C8B-B14F-4D97-AF65-F5344CB8AC3E}">
        <p14:creationId xmlns:p14="http://schemas.microsoft.com/office/powerpoint/2010/main" val="2551270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" y="0"/>
            <a:ext cx="914399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7F90A8D-36B0-E177-16C7-9308C52C49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81" y="274830"/>
            <a:ext cx="3928839" cy="27833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A5EBD7-1CD4-0AF5-2DF6-EEC58434A2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9112" y="274830"/>
            <a:ext cx="3928840" cy="27711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Google Shape;115;p41">
            <a:extLst>
              <a:ext uri="{FF2B5EF4-FFF2-40B4-BE49-F238E27FC236}">
                <a16:creationId xmlns:a16="http://schemas.microsoft.com/office/drawing/2014/main" id="{53676A28-D8F2-D10E-838D-696EBB6AFE6D}"/>
              </a:ext>
            </a:extLst>
          </p:cNvPr>
          <p:cNvSpPr txBox="1"/>
          <p:nvPr/>
        </p:nvSpPr>
        <p:spPr>
          <a:xfrm>
            <a:off x="406400" y="3898900"/>
            <a:ext cx="3575367" cy="7386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just">
              <a:lnSpc>
                <a:spcPct val="150000"/>
              </a:lnSpc>
              <a:buSzPts val="2800"/>
              <a:buFont typeface="Wingdings"/>
              <a:buChar char="ü"/>
            </a:pP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If </a:t>
            </a:r>
            <a:r>
              <a:rPr lang="en-US" sz="1200" dirty="0" err="1">
                <a:solidFill>
                  <a:srgbClr val="FFFFFF"/>
                </a:solidFill>
                <a:latin typeface="Roboto"/>
                <a:ea typeface="Roboto"/>
              </a:rPr>
              <a:t>engine_capacity</a:t>
            </a: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 increases the </a:t>
            </a:r>
            <a:r>
              <a:rPr lang="en-US" sz="1200" dirty="0" err="1">
                <a:solidFill>
                  <a:srgbClr val="FFFFFF"/>
                </a:solidFill>
                <a:latin typeface="Roboto"/>
                <a:ea typeface="Roboto"/>
              </a:rPr>
              <a:t>selling_price</a:t>
            </a: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 also increase</a:t>
            </a:r>
          </a:p>
        </p:txBody>
      </p:sp>
      <p:sp>
        <p:nvSpPr>
          <p:cNvPr id="15" name="Google Shape;115;p41">
            <a:extLst>
              <a:ext uri="{FF2B5EF4-FFF2-40B4-BE49-F238E27FC236}">
                <a16:creationId xmlns:a16="http://schemas.microsoft.com/office/drawing/2014/main" id="{792A0C61-7C02-0F61-9634-47A3291FCAD3}"/>
              </a:ext>
            </a:extLst>
          </p:cNvPr>
          <p:cNvSpPr txBox="1"/>
          <p:nvPr/>
        </p:nvSpPr>
        <p:spPr>
          <a:xfrm>
            <a:off x="4895849" y="3898900"/>
            <a:ext cx="3575367" cy="7386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just">
              <a:lnSpc>
                <a:spcPct val="150000"/>
              </a:lnSpc>
              <a:buSzPts val="2800"/>
              <a:buFont typeface="Wingdings"/>
              <a:buChar char="ü"/>
            </a:pP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If  </a:t>
            </a:r>
            <a:r>
              <a:rPr lang="en-US" sz="1200" dirty="0" err="1">
                <a:solidFill>
                  <a:srgbClr val="FFFFFF"/>
                </a:solidFill>
                <a:latin typeface="Roboto"/>
                <a:ea typeface="Roboto"/>
              </a:rPr>
              <a:t>car_price</a:t>
            </a: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 increases then the </a:t>
            </a:r>
            <a:r>
              <a:rPr lang="en-US" sz="1200" dirty="0" err="1">
                <a:solidFill>
                  <a:srgbClr val="FFFFFF"/>
                </a:solidFill>
                <a:latin typeface="Roboto"/>
                <a:ea typeface="Roboto"/>
              </a:rPr>
              <a:t>selling_price</a:t>
            </a:r>
            <a:r>
              <a:rPr lang="en-US" sz="1200" dirty="0">
                <a:solidFill>
                  <a:srgbClr val="FFFFFF"/>
                </a:solidFill>
                <a:latin typeface="Roboto"/>
                <a:ea typeface="Roboto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Roboto"/>
                <a:ea typeface="Roboto"/>
              </a:rPr>
              <a:t>decreasses</a:t>
            </a:r>
            <a:endParaRPr lang="en-US" sz="1200" dirty="0">
              <a:solidFill>
                <a:srgbClr val="FFFFFF"/>
              </a:solidFill>
              <a:latin typeface="Roboto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2010845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19058</TotalTime>
  <Words>909</Words>
  <Application>Microsoft Office PowerPoint</Application>
  <PresentationFormat>On-screen Show (16:9)</PresentationFormat>
  <Paragraphs>277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Times New Roman</vt:lpstr>
      <vt:lpstr>Wingdings</vt:lpstr>
      <vt:lpstr>Arial</vt:lpstr>
      <vt:lpstr>Roboto</vt:lpstr>
      <vt:lpstr>Trebuchet MS</vt:lpstr>
      <vt:lpstr>Calibri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Chetan Kochhar</dc:creator>
  <cp:lastModifiedBy>ssnani2019@outlook.com</cp:lastModifiedBy>
  <cp:revision>2849</cp:revision>
  <dcterms:modified xsi:type="dcterms:W3CDTF">2022-05-07T06:48:13Z</dcterms:modified>
</cp:coreProperties>
</file>